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92000"/>
  <p:notesSz cx="6858000" cy="9144000"/>
  <p:embeddedFontLs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4" roundtripDataSignature="AMtx7mgSW+G9cSo9oAeR3EX307+b6mN0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A7371C2-4B6C-42AE-AFC9-8FAC5C8D329B}">
  <a:tblStyle styleId="{BA7371C2-4B6C-42AE-AFC9-8FAC5C8D32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6.xml"/><Relationship Id="rId22" Type="http://schemas.openxmlformats.org/officeDocument/2006/relationships/font" Target="fonts/Roboto-italic.fntdata"/><Relationship Id="rId10" Type="http://schemas.openxmlformats.org/officeDocument/2006/relationships/slide" Target="slides/slide5.xml"/><Relationship Id="rId21" Type="http://schemas.openxmlformats.org/officeDocument/2006/relationships/font" Target="fonts/Roboto-bold.fntdata"/><Relationship Id="rId13" Type="http://schemas.openxmlformats.org/officeDocument/2006/relationships/slide" Target="slides/slide8.xml"/><Relationship Id="rId24" Type="http://customschemas.google.com/relationships/presentationmetadata" Target="metadata"/><Relationship Id="rId12" Type="http://schemas.openxmlformats.org/officeDocument/2006/relationships/slide" Target="slides/slide7.xml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L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ce0e98f80c_2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Alonso</a:t>
            </a:r>
            <a:endParaRPr/>
          </a:p>
        </p:txBody>
      </p:sp>
      <p:sp>
        <p:nvSpPr>
          <p:cNvPr id="79" name="Google Shape;79;g2ce0e98f80c_2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0e1ea81093_4_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Alonso</a:t>
            </a:r>
            <a:endParaRPr/>
          </a:p>
        </p:txBody>
      </p:sp>
      <p:sp>
        <p:nvSpPr>
          <p:cNvPr id="185" name="Google Shape;185;g30e1ea81093_4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18cd334e8c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Alonso</a:t>
            </a:r>
            <a:endParaRPr/>
          </a:p>
        </p:txBody>
      </p:sp>
      <p:sp>
        <p:nvSpPr>
          <p:cNvPr id="194" name="Google Shape;194;g318cd334e8c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0e1ea81093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Alonso</a:t>
            </a:r>
            <a:endParaRPr/>
          </a:p>
        </p:txBody>
      </p:sp>
      <p:sp>
        <p:nvSpPr>
          <p:cNvPr id="204" name="Google Shape;204;g30e1ea81093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18cd334e8c_0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Alonso</a:t>
            </a:r>
            <a:endParaRPr/>
          </a:p>
        </p:txBody>
      </p:sp>
      <p:sp>
        <p:nvSpPr>
          <p:cNvPr id="214" name="Google Shape;214;g318cd334e8c_0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7334eb04f0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g27334eb04f0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cf861d926f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Alonso</a:t>
            </a:r>
            <a:endParaRPr/>
          </a:p>
        </p:txBody>
      </p:sp>
      <p:sp>
        <p:nvSpPr>
          <p:cNvPr id="88" name="Google Shape;88;g2cf861d926f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0e1ea81093_4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CL"/>
              <a:t>Alonso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g30e1ea81093_4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8cd334e8c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CL"/>
              <a:t>Alonso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" name="Google Shape;124;g318cd334e8c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7334eb04f0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CL"/>
              <a:t>Alonso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" name="Google Shape;133;g27334eb04f0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18cd334e8c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CL"/>
              <a:t>Alonso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g318cd334e8c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1ee62746c0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CL"/>
              <a:t>Alonso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" name="Google Shape;153;g31ee62746c0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18cd334e8c_0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Alonso</a:t>
            </a:r>
            <a:endParaRPr/>
          </a:p>
        </p:txBody>
      </p:sp>
      <p:sp>
        <p:nvSpPr>
          <p:cNvPr id="163" name="Google Shape;163;g318cd334e8c_0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0e1ea81093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Alonso</a:t>
            </a:r>
            <a:endParaRPr/>
          </a:p>
        </p:txBody>
      </p:sp>
      <p:sp>
        <p:nvSpPr>
          <p:cNvPr id="175" name="Google Shape;175;g30e1ea81093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cierre">
  <p:cSld name="Diapositiva de cierr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Encabezado de sección 3">
  <p:cSld name="3_Encabezado de sección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8"/>
          <p:cNvSpPr txBox="1"/>
          <p:nvPr>
            <p:ph type="title"/>
          </p:nvPr>
        </p:nvSpPr>
        <p:spPr>
          <a:xfrm>
            <a:off x="831850" y="3968884"/>
            <a:ext cx="10515600" cy="6908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0"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8"/>
          <p:cNvSpPr txBox="1"/>
          <p:nvPr>
            <p:ph idx="12" type="sldNum"/>
          </p:nvPr>
        </p:nvSpPr>
        <p:spPr>
          <a:xfrm>
            <a:off x="9383485" y="645649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Encabezado de sección 3">
  <p:cSld name="4_Encabezado de sección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9"/>
          <p:cNvSpPr txBox="1"/>
          <p:nvPr>
            <p:ph type="title"/>
          </p:nvPr>
        </p:nvSpPr>
        <p:spPr>
          <a:xfrm>
            <a:off x="831850" y="3968884"/>
            <a:ext cx="10515600" cy="6908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0"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9"/>
          <p:cNvSpPr txBox="1"/>
          <p:nvPr>
            <p:ph idx="12" type="sldNum"/>
          </p:nvPr>
        </p:nvSpPr>
        <p:spPr>
          <a:xfrm>
            <a:off x="9383485" y="645649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Encabezado de sección 3">
  <p:cSld name="5_Encabezado de sección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0"/>
          <p:cNvSpPr txBox="1"/>
          <p:nvPr>
            <p:ph type="title"/>
          </p:nvPr>
        </p:nvSpPr>
        <p:spPr>
          <a:xfrm>
            <a:off x="831850" y="3968884"/>
            <a:ext cx="10515600" cy="6908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0"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0"/>
          <p:cNvSpPr txBox="1"/>
          <p:nvPr>
            <p:ph idx="12" type="sldNum"/>
          </p:nvPr>
        </p:nvSpPr>
        <p:spPr>
          <a:xfrm>
            <a:off x="9383485" y="645649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Encabezado de sección 3">
  <p:cSld name="6_Encabezado de sección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/>
          <p:nvPr>
            <p:ph type="title"/>
          </p:nvPr>
        </p:nvSpPr>
        <p:spPr>
          <a:xfrm>
            <a:off x="831850" y="3968884"/>
            <a:ext cx="10515600" cy="6908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0"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2" type="sldNum"/>
          </p:nvPr>
        </p:nvSpPr>
        <p:spPr>
          <a:xfrm>
            <a:off x="9383485" y="645649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>
  <p:cSld name="Dos objeto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2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type="title"/>
          </p:nvPr>
        </p:nvSpPr>
        <p:spPr>
          <a:xfrm>
            <a:off x="838200" y="655703"/>
            <a:ext cx="10515600" cy="11699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2"/>
          <p:cNvSpPr txBox="1"/>
          <p:nvPr>
            <p:ph idx="12" type="sldNum"/>
          </p:nvPr>
        </p:nvSpPr>
        <p:spPr>
          <a:xfrm>
            <a:off x="9383485" y="645649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3"/>
          <p:cNvSpPr txBox="1"/>
          <p:nvPr>
            <p:ph type="title"/>
          </p:nvPr>
        </p:nvSpPr>
        <p:spPr>
          <a:xfrm>
            <a:off x="839788" y="719846"/>
            <a:ext cx="3932237" cy="1337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  <a:defRPr sz="20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3"/>
          <p:cNvSpPr txBox="1"/>
          <p:nvPr>
            <p:ph idx="12" type="sldNum"/>
          </p:nvPr>
        </p:nvSpPr>
        <p:spPr>
          <a:xfrm>
            <a:off x="9383485" y="645649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>
  <p:cSld name="Imagen con título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24"/>
          <p:cNvSpPr txBox="1"/>
          <p:nvPr>
            <p:ph type="title"/>
          </p:nvPr>
        </p:nvSpPr>
        <p:spPr>
          <a:xfrm>
            <a:off x="839788" y="719846"/>
            <a:ext cx="3932237" cy="1337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2" type="sldNum"/>
          </p:nvPr>
        </p:nvSpPr>
        <p:spPr>
          <a:xfrm>
            <a:off x="9383485" y="645649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 1" type="obj">
  <p:cSld name="OBJEC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69f97f372_0_144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g3169f97f372_0_144"/>
          <p:cNvSpPr txBox="1"/>
          <p:nvPr>
            <p:ph idx="1" type="body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9pPr>
          </a:lstStyle>
          <a:p/>
        </p:txBody>
      </p:sp>
      <p:sp>
        <p:nvSpPr>
          <p:cNvPr id="74" name="Google Shape;74;g3169f97f372_0_144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g3169f97f372_0_144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g3169f97f372_0_144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>
  <p:cSld name="Solo el título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/>
          <p:nvPr>
            <p:ph type="title"/>
          </p:nvPr>
        </p:nvSpPr>
        <p:spPr>
          <a:xfrm>
            <a:off x="838200" y="655703"/>
            <a:ext cx="10515600" cy="11699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1"/>
          <p:cNvSpPr txBox="1"/>
          <p:nvPr>
            <p:ph idx="12" type="sldNum"/>
          </p:nvPr>
        </p:nvSpPr>
        <p:spPr>
          <a:xfrm>
            <a:off x="9383485" y="645649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>
  <p:cSld name="Título y objeto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2"/>
          <p:cNvSpPr txBox="1"/>
          <p:nvPr>
            <p:ph type="title"/>
          </p:nvPr>
        </p:nvSpPr>
        <p:spPr>
          <a:xfrm>
            <a:off x="838200" y="681037"/>
            <a:ext cx="10515600" cy="10096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Char char="•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2"/>
          <p:cNvSpPr txBox="1"/>
          <p:nvPr>
            <p:ph idx="12" type="sldNum"/>
          </p:nvPr>
        </p:nvSpPr>
        <p:spPr>
          <a:xfrm>
            <a:off x="9383485" y="645649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>
  <p:cSld name="Diapositiva de títul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0"/>
          <p:cNvSpPr txBox="1"/>
          <p:nvPr>
            <p:ph type="ctrTitle"/>
          </p:nvPr>
        </p:nvSpPr>
        <p:spPr>
          <a:xfrm>
            <a:off x="1524000" y="2936631"/>
            <a:ext cx="9144000" cy="18288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1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>
  <p:cSld name="Encabezado de secció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3"/>
          <p:cNvSpPr txBox="1"/>
          <p:nvPr>
            <p:ph type="title"/>
          </p:nvPr>
        </p:nvSpPr>
        <p:spPr>
          <a:xfrm>
            <a:off x="831850" y="3968884"/>
            <a:ext cx="10515600" cy="6908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0"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3"/>
          <p:cNvSpPr txBox="1"/>
          <p:nvPr>
            <p:ph idx="12" type="sldNum"/>
          </p:nvPr>
        </p:nvSpPr>
        <p:spPr>
          <a:xfrm>
            <a:off x="9383485" y="645649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2">
  <p:cSld name="Encabezado de sección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"/>
          <p:cNvSpPr txBox="1"/>
          <p:nvPr>
            <p:ph type="title"/>
          </p:nvPr>
        </p:nvSpPr>
        <p:spPr>
          <a:xfrm>
            <a:off x="831850" y="3968884"/>
            <a:ext cx="10515600" cy="6908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0"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2" type="sldNum"/>
          </p:nvPr>
        </p:nvSpPr>
        <p:spPr>
          <a:xfrm>
            <a:off x="9383485" y="645649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3">
  <p:cSld name="Encabezado de sección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5"/>
          <p:cNvSpPr txBox="1"/>
          <p:nvPr>
            <p:ph type="title"/>
          </p:nvPr>
        </p:nvSpPr>
        <p:spPr>
          <a:xfrm>
            <a:off x="831850" y="3968884"/>
            <a:ext cx="10515600" cy="6908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0"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5"/>
          <p:cNvSpPr txBox="1"/>
          <p:nvPr>
            <p:ph idx="12" type="sldNum"/>
          </p:nvPr>
        </p:nvSpPr>
        <p:spPr>
          <a:xfrm>
            <a:off x="9383485" y="645649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cabezado de sección 3">
  <p:cSld name="1_Encabezado de sección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6"/>
          <p:cNvSpPr txBox="1"/>
          <p:nvPr>
            <p:ph type="title"/>
          </p:nvPr>
        </p:nvSpPr>
        <p:spPr>
          <a:xfrm>
            <a:off x="831850" y="3968884"/>
            <a:ext cx="10515600" cy="6908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0"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6"/>
          <p:cNvSpPr txBox="1"/>
          <p:nvPr>
            <p:ph idx="12" type="sldNum"/>
          </p:nvPr>
        </p:nvSpPr>
        <p:spPr>
          <a:xfrm>
            <a:off x="9383485" y="645649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 3">
  <p:cSld name="2_Encabezado de sección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7"/>
          <p:cNvSpPr txBox="1"/>
          <p:nvPr>
            <p:ph type="title"/>
          </p:nvPr>
        </p:nvSpPr>
        <p:spPr>
          <a:xfrm>
            <a:off x="831850" y="3968884"/>
            <a:ext cx="10515600" cy="6908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0"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7"/>
          <p:cNvSpPr txBox="1"/>
          <p:nvPr>
            <p:ph idx="12" type="sldNum"/>
          </p:nvPr>
        </p:nvSpPr>
        <p:spPr>
          <a:xfrm>
            <a:off x="9383485" y="645649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/>
          <p:nvPr>
            <p:ph type="title"/>
          </p:nvPr>
        </p:nvSpPr>
        <p:spPr>
          <a:xfrm>
            <a:off x="838200" y="681037"/>
            <a:ext cx="10515600" cy="10096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9"/>
          <p:cNvSpPr txBox="1"/>
          <p:nvPr>
            <p:ph idx="12" type="sldNum"/>
          </p:nvPr>
        </p:nvSpPr>
        <p:spPr>
          <a:xfrm>
            <a:off x="9383485" y="645649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hyperlink" Target="http://www.youtube.com/watch?v=LEUeRjVxM1U" TargetMode="External"/><Relationship Id="rId5" Type="http://schemas.openxmlformats.org/officeDocument/2006/relationships/image" Target="../media/image3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.png"/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21.png"/><Relationship Id="rId9" Type="http://schemas.openxmlformats.org/officeDocument/2006/relationships/image" Target="../media/image17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Relationship Id="rId7" Type="http://schemas.openxmlformats.org/officeDocument/2006/relationships/image" Target="../media/image22.png"/><Relationship Id="rId8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ce0e98f80c_2_24"/>
          <p:cNvSpPr txBox="1"/>
          <p:nvPr/>
        </p:nvSpPr>
        <p:spPr>
          <a:xfrm rot="-5400000">
            <a:off x="-215985" y="3612368"/>
            <a:ext cx="108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Propósito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g2ce0e98f80c_2_24"/>
          <p:cNvSpPr txBox="1"/>
          <p:nvPr>
            <p:ph idx="4294967295" type="title"/>
          </p:nvPr>
        </p:nvSpPr>
        <p:spPr>
          <a:xfrm>
            <a:off x="4595550" y="3722175"/>
            <a:ext cx="30009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50000"/>
              <a:buFont typeface="Arial"/>
              <a:buNone/>
            </a:pPr>
            <a:r>
              <a:rPr lang="es-CL" sz="2400"/>
              <a:t>CAPSTONE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50000"/>
              <a:buFont typeface="Arial"/>
              <a:buNone/>
            </a:pPr>
            <a:r>
              <a:t/>
            </a:r>
            <a:endParaRPr sz="2400"/>
          </a:p>
        </p:txBody>
      </p:sp>
      <p:sp>
        <p:nvSpPr>
          <p:cNvPr id="83" name="Google Shape;83;g2ce0e98f80c_2_24"/>
          <p:cNvSpPr txBox="1"/>
          <p:nvPr/>
        </p:nvSpPr>
        <p:spPr>
          <a:xfrm>
            <a:off x="8788200" y="3581000"/>
            <a:ext cx="2565600" cy="21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CL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Integrantes: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L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Juan Pablo Fuentes Vivanco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L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Alonso González Gómez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s-CL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Paulo Andrés Sandoval Retamal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CL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Docente:</a:t>
            </a:r>
            <a:endParaRPr b="1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L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Willy Bascuñán Silva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g2ce0e98f80c_2_24"/>
          <p:cNvSpPr txBox="1"/>
          <p:nvPr/>
        </p:nvSpPr>
        <p:spPr>
          <a:xfrm>
            <a:off x="667000" y="631975"/>
            <a:ext cx="36114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-CL" sz="11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Escuela de Informática y Telecomunicaciones</a:t>
            </a:r>
            <a:endParaRPr b="1" i="0" sz="1100" u="none" cap="none" strike="noStrike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-CL" sz="11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Ingeniería en Informática</a:t>
            </a:r>
            <a:endParaRPr b="1" i="0" sz="1100" u="none" cap="none" strike="noStrike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-CL" sz="11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CAPSTONE 007 V</a:t>
            </a:r>
            <a:endParaRPr b="1" i="0" sz="1100" u="none" cap="none" strike="noStrike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g2ce0e98f80c_2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92845" y="2078625"/>
            <a:ext cx="4006326" cy="1502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0e1ea81093_4_118"/>
          <p:cNvSpPr txBox="1"/>
          <p:nvPr>
            <p:ph idx="12" type="sldNum"/>
          </p:nvPr>
        </p:nvSpPr>
        <p:spPr>
          <a:xfrm>
            <a:off x="9383485" y="645649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s-CL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88" name="Google Shape;188;g30e1ea81093_4_118"/>
          <p:cNvSpPr txBox="1"/>
          <p:nvPr/>
        </p:nvSpPr>
        <p:spPr>
          <a:xfrm rot="-5400000">
            <a:off x="-215985" y="3924418"/>
            <a:ext cx="108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Propósito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30e1ea81093_4_118"/>
          <p:cNvSpPr/>
          <p:nvPr/>
        </p:nvSpPr>
        <p:spPr>
          <a:xfrm>
            <a:off x="141627" y="1825690"/>
            <a:ext cx="426000" cy="3830700"/>
          </a:xfrm>
          <a:prstGeom prst="homePlate">
            <a:avLst>
              <a:gd fmla="val 30081" name="adj"/>
            </a:avLst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g30e1ea81093_4_118"/>
          <p:cNvSpPr txBox="1"/>
          <p:nvPr/>
        </p:nvSpPr>
        <p:spPr>
          <a:xfrm rot="-5400000">
            <a:off x="-1582175" y="3548500"/>
            <a:ext cx="38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Metodología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g30e1ea81093_4_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5915" y="152400"/>
            <a:ext cx="8280183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18cd334e8c_0_15"/>
          <p:cNvSpPr txBox="1"/>
          <p:nvPr>
            <p:ph idx="12" type="sldNum"/>
          </p:nvPr>
        </p:nvSpPr>
        <p:spPr>
          <a:xfrm>
            <a:off x="9383485" y="645649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s-CL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97" name="Google Shape;197;g318cd334e8c_0_15"/>
          <p:cNvSpPr txBox="1"/>
          <p:nvPr/>
        </p:nvSpPr>
        <p:spPr>
          <a:xfrm rot="-5400000">
            <a:off x="-215985" y="3924418"/>
            <a:ext cx="108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Propósito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g318cd334e8c_0_15"/>
          <p:cNvSpPr/>
          <p:nvPr/>
        </p:nvSpPr>
        <p:spPr>
          <a:xfrm>
            <a:off x="141627" y="1825690"/>
            <a:ext cx="426000" cy="3830700"/>
          </a:xfrm>
          <a:prstGeom prst="homePlate">
            <a:avLst>
              <a:gd fmla="val 30081" name="adj"/>
            </a:avLst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g318cd334e8c_0_15"/>
          <p:cNvSpPr txBox="1"/>
          <p:nvPr/>
        </p:nvSpPr>
        <p:spPr>
          <a:xfrm rot="-5400000">
            <a:off x="-1582175" y="3548500"/>
            <a:ext cx="38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Entregables principales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318cd334e8c_0_15"/>
          <p:cNvSpPr txBox="1"/>
          <p:nvPr>
            <p:ph type="title"/>
          </p:nvPr>
        </p:nvSpPr>
        <p:spPr>
          <a:xfrm>
            <a:off x="847350" y="654700"/>
            <a:ext cx="5626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</a:pPr>
            <a:r>
              <a:rPr lang="es-CL" sz="3200"/>
              <a:t>Entregables principales</a:t>
            </a:r>
            <a:endParaRPr sz="3200"/>
          </a:p>
        </p:txBody>
      </p:sp>
      <p:pic>
        <p:nvPicPr>
          <p:cNvPr id="201" name="Google Shape;201;g318cd334e8c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0900" y="1825700"/>
            <a:ext cx="8070201" cy="387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0e1ea81093_0_9"/>
          <p:cNvSpPr txBox="1"/>
          <p:nvPr>
            <p:ph idx="12" type="sldNum"/>
          </p:nvPr>
        </p:nvSpPr>
        <p:spPr>
          <a:xfrm>
            <a:off x="9448810" y="645649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s-CL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207" name="Google Shape;207;g30e1ea81093_0_9"/>
          <p:cNvSpPr txBox="1"/>
          <p:nvPr/>
        </p:nvSpPr>
        <p:spPr>
          <a:xfrm rot="-5400000">
            <a:off x="-215985" y="3924418"/>
            <a:ext cx="108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Propósito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g30e1ea81093_0_9"/>
          <p:cNvSpPr/>
          <p:nvPr/>
        </p:nvSpPr>
        <p:spPr>
          <a:xfrm>
            <a:off x="141627" y="1825690"/>
            <a:ext cx="426000" cy="3830700"/>
          </a:xfrm>
          <a:prstGeom prst="homePlate">
            <a:avLst>
              <a:gd fmla="val 30081" name="adj"/>
            </a:avLst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g30e1ea81093_0_9"/>
          <p:cNvSpPr txBox="1"/>
          <p:nvPr/>
        </p:nvSpPr>
        <p:spPr>
          <a:xfrm rot="-5400000">
            <a:off x="-1443575" y="3409900"/>
            <a:ext cx="3816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Tecnologías utilizadas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g30e1ea81093_0_9"/>
          <p:cNvSpPr txBox="1"/>
          <p:nvPr>
            <p:ph type="title"/>
          </p:nvPr>
        </p:nvSpPr>
        <p:spPr>
          <a:xfrm>
            <a:off x="847350" y="654700"/>
            <a:ext cx="5626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</a:pPr>
            <a:r>
              <a:rPr lang="es-CL" sz="3200"/>
              <a:t>Tecnologías utilizadas</a:t>
            </a:r>
            <a:endParaRPr sz="3200"/>
          </a:p>
        </p:txBody>
      </p:sp>
      <p:pic>
        <p:nvPicPr>
          <p:cNvPr id="211" name="Google Shape;211;g30e1ea81093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0525" y="1416950"/>
            <a:ext cx="10848975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18cd334e8c_0_86"/>
          <p:cNvSpPr txBox="1"/>
          <p:nvPr>
            <p:ph idx="12" type="sldNum"/>
          </p:nvPr>
        </p:nvSpPr>
        <p:spPr>
          <a:xfrm>
            <a:off x="9448810" y="645649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s-CL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217" name="Google Shape;217;g318cd334e8c_0_86"/>
          <p:cNvSpPr txBox="1"/>
          <p:nvPr/>
        </p:nvSpPr>
        <p:spPr>
          <a:xfrm rot="-5400000">
            <a:off x="-215985" y="3924418"/>
            <a:ext cx="108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Propósito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318cd334e8c_0_86"/>
          <p:cNvSpPr/>
          <p:nvPr/>
        </p:nvSpPr>
        <p:spPr>
          <a:xfrm>
            <a:off x="141627" y="1825690"/>
            <a:ext cx="426000" cy="3830700"/>
          </a:xfrm>
          <a:prstGeom prst="homePlate">
            <a:avLst>
              <a:gd fmla="val 30081" name="adj"/>
            </a:avLst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g318cd334e8c_0_86"/>
          <p:cNvSpPr txBox="1"/>
          <p:nvPr/>
        </p:nvSpPr>
        <p:spPr>
          <a:xfrm rot="-5400000">
            <a:off x="-1582175" y="3548500"/>
            <a:ext cx="38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Demostración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emostraciòn para presentaciòn CAPSTONE (Sin audio)" id="220" name="Google Shape;220;g318cd334e8c_0_86" title="BACKSTORE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0250" y="362075"/>
            <a:ext cx="10131500" cy="569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7334eb04f0_0_24"/>
          <p:cNvSpPr txBox="1"/>
          <p:nvPr/>
        </p:nvSpPr>
        <p:spPr>
          <a:xfrm rot="-5400000">
            <a:off x="-215985" y="3612368"/>
            <a:ext cx="108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Propósito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g27334eb04f0_0_24"/>
          <p:cNvSpPr txBox="1"/>
          <p:nvPr>
            <p:ph idx="4294967295" type="ctrTitle"/>
          </p:nvPr>
        </p:nvSpPr>
        <p:spPr>
          <a:xfrm>
            <a:off x="4126198" y="3576499"/>
            <a:ext cx="3939600" cy="13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entury Gothic"/>
              <a:buNone/>
            </a:pPr>
            <a:r>
              <a:rPr lang="es-CL" sz="4000"/>
              <a:t>Conclusión de la presentación</a:t>
            </a:r>
            <a:endParaRPr b="1" i="0" sz="4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g27334eb04f0_0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11897" y="1713425"/>
            <a:ext cx="4968200" cy="186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cf861d926f_0_10"/>
          <p:cNvSpPr txBox="1"/>
          <p:nvPr>
            <p:ph idx="12" type="sldNum"/>
          </p:nvPr>
        </p:nvSpPr>
        <p:spPr>
          <a:xfrm>
            <a:off x="9383485" y="645649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s-CL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91" name="Google Shape;91;g2cf861d926f_0_10"/>
          <p:cNvSpPr txBox="1"/>
          <p:nvPr/>
        </p:nvSpPr>
        <p:spPr>
          <a:xfrm rot="-5400000">
            <a:off x="-215985" y="3924418"/>
            <a:ext cx="108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Propósito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g2cf861d926f_0_10"/>
          <p:cNvSpPr txBox="1"/>
          <p:nvPr>
            <p:ph type="title"/>
          </p:nvPr>
        </p:nvSpPr>
        <p:spPr>
          <a:xfrm>
            <a:off x="838200" y="655700"/>
            <a:ext cx="10869300" cy="11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</a:pPr>
            <a:r>
              <a:rPr lang="es-CL" sz="3200"/>
              <a:t>Contenido de la presentación</a:t>
            </a:r>
            <a:endParaRPr sz="3200"/>
          </a:p>
        </p:txBody>
      </p:sp>
      <p:sp>
        <p:nvSpPr>
          <p:cNvPr id="93" name="Google Shape;93;g2cf861d926f_0_10"/>
          <p:cNvSpPr/>
          <p:nvPr/>
        </p:nvSpPr>
        <p:spPr>
          <a:xfrm>
            <a:off x="141627" y="1825690"/>
            <a:ext cx="426000" cy="3830700"/>
          </a:xfrm>
          <a:prstGeom prst="homePlate">
            <a:avLst>
              <a:gd fmla="val 30081" name="adj"/>
            </a:avLst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g2cf861d926f_0_10"/>
          <p:cNvSpPr txBox="1"/>
          <p:nvPr/>
        </p:nvSpPr>
        <p:spPr>
          <a:xfrm rot="-5400000">
            <a:off x="-1629425" y="3556400"/>
            <a:ext cx="38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Contenido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g2cf861d926f_0_10"/>
          <p:cNvSpPr txBox="1"/>
          <p:nvPr/>
        </p:nvSpPr>
        <p:spPr>
          <a:xfrm>
            <a:off x="1251600" y="1184050"/>
            <a:ext cx="4386900" cy="3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b="0" i="0" lang="es-CL" sz="2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Nuestro equipo y </a:t>
            </a:r>
            <a:r>
              <a:rPr b="0" i="0" lang="es-CL" sz="22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la empresa.</a:t>
            </a:r>
            <a:endParaRPr b="0" i="0" sz="2200" u="none" cap="none" strike="noStrike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Objetivos del proyecto.</a:t>
            </a:r>
            <a:endParaRPr b="0" i="0" sz="22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Propuesta de solución.</a:t>
            </a:r>
            <a:endParaRPr b="0" i="0" sz="22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Valor agregado de la solución.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Impactos de la solución.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Unidades de competencia.</a:t>
            </a:r>
            <a:endParaRPr b="0" i="0" sz="22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rgbClr val="0D0D0D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2cf861d926f_0_10"/>
          <p:cNvSpPr txBox="1"/>
          <p:nvPr/>
        </p:nvSpPr>
        <p:spPr>
          <a:xfrm>
            <a:off x="6379175" y="1184050"/>
            <a:ext cx="43869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Metodología del proyecto.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Entregables principales.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Tecnologías utilizadas.</a:t>
            </a:r>
            <a:endParaRPr b="0" i="0" sz="22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Demostración.</a:t>
            </a:r>
            <a:endParaRPr b="0" i="0" sz="22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●"/>
            </a:pPr>
            <a:r>
              <a:rPr lang="es-CL" sz="22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Conclusión.</a:t>
            </a:r>
            <a:endParaRPr b="0" i="0" sz="2200" u="none" cap="none" strike="noStrike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rgbClr val="0D0D0D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0e1ea81093_4_10"/>
          <p:cNvSpPr txBox="1"/>
          <p:nvPr>
            <p:ph idx="12" type="sldNum"/>
          </p:nvPr>
        </p:nvSpPr>
        <p:spPr>
          <a:xfrm>
            <a:off x="9383485" y="645649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s-CL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02" name="Google Shape;102;g30e1ea81093_4_10"/>
          <p:cNvSpPr txBox="1"/>
          <p:nvPr/>
        </p:nvSpPr>
        <p:spPr>
          <a:xfrm rot="-5400000">
            <a:off x="-215985" y="3924418"/>
            <a:ext cx="108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Propósito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30e1ea81093_4_10"/>
          <p:cNvSpPr txBox="1"/>
          <p:nvPr>
            <p:ph type="title"/>
          </p:nvPr>
        </p:nvSpPr>
        <p:spPr>
          <a:xfrm>
            <a:off x="847350" y="654700"/>
            <a:ext cx="7107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</a:pPr>
            <a:r>
              <a:rPr lang="es-CL" sz="3200"/>
              <a:t>Presentación del equipo </a:t>
            </a:r>
            <a:endParaRPr sz="3200"/>
          </a:p>
        </p:txBody>
      </p:sp>
      <p:sp>
        <p:nvSpPr>
          <p:cNvPr id="104" name="Google Shape;104;g30e1ea81093_4_10"/>
          <p:cNvSpPr/>
          <p:nvPr/>
        </p:nvSpPr>
        <p:spPr>
          <a:xfrm>
            <a:off x="141627" y="1825690"/>
            <a:ext cx="426000" cy="3830700"/>
          </a:xfrm>
          <a:prstGeom prst="homePlate">
            <a:avLst>
              <a:gd fmla="val 30081" name="adj"/>
            </a:avLst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g30e1ea81093_4_10"/>
          <p:cNvSpPr txBox="1"/>
          <p:nvPr/>
        </p:nvSpPr>
        <p:spPr>
          <a:xfrm rot="-5400000">
            <a:off x="-1582175" y="3548500"/>
            <a:ext cx="38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Equipo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30e1ea81093_4_10"/>
          <p:cNvSpPr txBox="1"/>
          <p:nvPr/>
        </p:nvSpPr>
        <p:spPr>
          <a:xfrm>
            <a:off x="1050877" y="5086925"/>
            <a:ext cx="217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L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Alonso González</a:t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7" name="Google Shape;107;g30e1ea81093_4_10"/>
          <p:cNvSpPr txBox="1"/>
          <p:nvPr/>
        </p:nvSpPr>
        <p:spPr>
          <a:xfrm>
            <a:off x="3140528" y="5086925"/>
            <a:ext cx="199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L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Juan Pablo Fuentes</a:t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8" name="Google Shape;108;g30e1ea81093_4_10"/>
          <p:cNvSpPr txBox="1"/>
          <p:nvPr/>
        </p:nvSpPr>
        <p:spPr>
          <a:xfrm>
            <a:off x="3481550" y="5414050"/>
            <a:ext cx="1316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L" sz="1400" u="none" cap="none" strike="noStrike">
                <a:solidFill>
                  <a:srgbClr val="0447BF"/>
                </a:solidFill>
                <a:latin typeface="Trebuchet MS"/>
                <a:ea typeface="Trebuchet MS"/>
                <a:cs typeface="Trebuchet MS"/>
                <a:sym typeface="Trebuchet MS"/>
              </a:rPr>
              <a:t>Desarrollador Fullstack</a:t>
            </a:r>
            <a:endParaRPr b="0" i="0" sz="1400" u="none" cap="none" strike="noStrike">
              <a:solidFill>
                <a:srgbClr val="0447B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9" name="Google Shape;109;g30e1ea81093_4_10"/>
          <p:cNvSpPr txBox="1"/>
          <p:nvPr/>
        </p:nvSpPr>
        <p:spPr>
          <a:xfrm>
            <a:off x="5052753" y="5086925"/>
            <a:ext cx="199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L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Paulo Sandoval</a:t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0" name="Google Shape;110;g30e1ea81093_4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7272" y="3553489"/>
            <a:ext cx="1408050" cy="1408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30e1ea81093_4_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34647" y="3553498"/>
            <a:ext cx="1408050" cy="140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30e1ea81093_4_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35050" y="3553503"/>
            <a:ext cx="1408050" cy="140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30e1ea81093_4_10"/>
          <p:cNvSpPr txBox="1"/>
          <p:nvPr/>
        </p:nvSpPr>
        <p:spPr>
          <a:xfrm>
            <a:off x="1480625" y="5414050"/>
            <a:ext cx="1316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L" sz="1400" u="none" cap="none" strike="noStrike">
                <a:solidFill>
                  <a:srgbClr val="0447BF"/>
                </a:solidFill>
                <a:latin typeface="Trebuchet MS"/>
                <a:ea typeface="Trebuchet MS"/>
                <a:cs typeface="Trebuchet MS"/>
                <a:sym typeface="Trebuchet MS"/>
              </a:rPr>
              <a:t>Desarrollador Fullstack</a:t>
            </a:r>
            <a:endParaRPr b="0" i="0" sz="1400" u="none" cap="none" strike="noStrike">
              <a:solidFill>
                <a:srgbClr val="0447B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" name="Google Shape;114;g30e1ea81093_4_10"/>
          <p:cNvSpPr txBox="1"/>
          <p:nvPr/>
        </p:nvSpPr>
        <p:spPr>
          <a:xfrm>
            <a:off x="5474850" y="5414050"/>
            <a:ext cx="11529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L" sz="1400" u="none" cap="none" strike="noStrike">
                <a:solidFill>
                  <a:srgbClr val="0447BF"/>
                </a:solidFill>
                <a:latin typeface="Trebuchet MS"/>
                <a:ea typeface="Trebuchet MS"/>
                <a:cs typeface="Trebuchet MS"/>
                <a:sym typeface="Trebuchet MS"/>
              </a:rPr>
              <a:t>Scrum Master</a:t>
            </a:r>
            <a:endParaRPr b="0" i="0" sz="1400" u="none" cap="none" strike="noStrike">
              <a:solidFill>
                <a:srgbClr val="0447B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" name="Google Shape;115;g30e1ea81093_4_10"/>
          <p:cNvSpPr txBox="1"/>
          <p:nvPr/>
        </p:nvSpPr>
        <p:spPr>
          <a:xfrm>
            <a:off x="3141050" y="2709088"/>
            <a:ext cx="199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L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David Pardo</a:t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" name="Google Shape;116;g30e1ea81093_4_10"/>
          <p:cNvSpPr txBox="1"/>
          <p:nvPr/>
        </p:nvSpPr>
        <p:spPr>
          <a:xfrm>
            <a:off x="3020900" y="3022638"/>
            <a:ext cx="223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L" sz="1400" u="none" cap="none" strike="noStrike">
                <a:solidFill>
                  <a:srgbClr val="0447BF"/>
                </a:solidFill>
                <a:latin typeface="Trebuchet MS"/>
                <a:ea typeface="Trebuchet MS"/>
                <a:cs typeface="Trebuchet MS"/>
                <a:sym typeface="Trebuchet MS"/>
              </a:rPr>
              <a:t>Product Owner Corona</a:t>
            </a:r>
            <a:endParaRPr b="0" i="0" sz="1400" u="none" cap="none" strike="noStrike">
              <a:solidFill>
                <a:srgbClr val="0447B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7" name="Google Shape;117;g30e1ea81093_4_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73188" y="1420038"/>
            <a:ext cx="2125626" cy="128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30e1ea81093_4_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54674" y="2838887"/>
            <a:ext cx="2237400" cy="151151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240000" dist="19050">
              <a:srgbClr val="000000">
                <a:alpha val="89019"/>
              </a:srgbClr>
            </a:outerShdw>
          </a:effectLst>
        </p:spPr>
      </p:pic>
      <p:pic>
        <p:nvPicPr>
          <p:cNvPr id="119" name="Google Shape;119;g30e1ea81093_4_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954673" y="4540711"/>
            <a:ext cx="2237400" cy="151150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240000" dist="19050">
              <a:srgbClr val="000000">
                <a:alpha val="89019"/>
              </a:srgbClr>
            </a:outerShdw>
          </a:effectLst>
        </p:spPr>
      </p:pic>
      <p:pic>
        <p:nvPicPr>
          <p:cNvPr id="120" name="Google Shape;120;g30e1ea81093_4_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418119" y="1137050"/>
            <a:ext cx="1557056" cy="474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30e1ea81093_4_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954650" y="1137062"/>
            <a:ext cx="2237456" cy="15115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240000" dist="19050">
              <a:srgbClr val="000000">
                <a:alpha val="89019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18cd334e8c_0_27"/>
          <p:cNvSpPr txBox="1"/>
          <p:nvPr>
            <p:ph idx="12" type="sldNum"/>
          </p:nvPr>
        </p:nvSpPr>
        <p:spPr>
          <a:xfrm>
            <a:off x="9383485" y="645649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s-CL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27" name="Google Shape;127;g318cd334e8c_0_27"/>
          <p:cNvSpPr txBox="1"/>
          <p:nvPr/>
        </p:nvSpPr>
        <p:spPr>
          <a:xfrm rot="-5400000">
            <a:off x="-215985" y="3924418"/>
            <a:ext cx="108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Propósito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318cd334e8c_0_27"/>
          <p:cNvSpPr/>
          <p:nvPr/>
        </p:nvSpPr>
        <p:spPr>
          <a:xfrm>
            <a:off x="141627" y="1825690"/>
            <a:ext cx="426000" cy="3830700"/>
          </a:xfrm>
          <a:prstGeom prst="homePlate">
            <a:avLst>
              <a:gd fmla="val 30081" name="adj"/>
            </a:avLst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g318cd334e8c_0_27"/>
          <p:cNvSpPr txBox="1"/>
          <p:nvPr/>
        </p:nvSpPr>
        <p:spPr>
          <a:xfrm rot="-5400000">
            <a:off x="-1582175" y="3548500"/>
            <a:ext cx="38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Objetivos del proyecto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g318cd334e8c_0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6402" y="534575"/>
            <a:ext cx="8349809" cy="525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7334eb04f0_0_32"/>
          <p:cNvSpPr txBox="1"/>
          <p:nvPr>
            <p:ph idx="12" type="sldNum"/>
          </p:nvPr>
        </p:nvSpPr>
        <p:spPr>
          <a:xfrm>
            <a:off x="9383485" y="645649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s-CL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36" name="Google Shape;136;g27334eb04f0_0_32"/>
          <p:cNvSpPr txBox="1"/>
          <p:nvPr/>
        </p:nvSpPr>
        <p:spPr>
          <a:xfrm rot="-5400000">
            <a:off x="-215985" y="3924418"/>
            <a:ext cx="108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Propósito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27334eb04f0_0_32"/>
          <p:cNvSpPr txBox="1"/>
          <p:nvPr>
            <p:ph type="title"/>
          </p:nvPr>
        </p:nvSpPr>
        <p:spPr>
          <a:xfrm>
            <a:off x="847350" y="654700"/>
            <a:ext cx="44319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</a:pPr>
            <a:r>
              <a:rPr lang="es-CL" sz="3200"/>
              <a:t>Solución propuesta</a:t>
            </a:r>
            <a:endParaRPr sz="3200"/>
          </a:p>
        </p:txBody>
      </p:sp>
      <p:sp>
        <p:nvSpPr>
          <p:cNvPr id="138" name="Google Shape;138;g27334eb04f0_0_32"/>
          <p:cNvSpPr/>
          <p:nvPr/>
        </p:nvSpPr>
        <p:spPr>
          <a:xfrm>
            <a:off x="141627" y="1825690"/>
            <a:ext cx="426000" cy="3830700"/>
          </a:xfrm>
          <a:prstGeom prst="homePlate">
            <a:avLst>
              <a:gd fmla="val 30081" name="adj"/>
            </a:avLst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g27334eb04f0_0_32"/>
          <p:cNvSpPr txBox="1"/>
          <p:nvPr/>
        </p:nvSpPr>
        <p:spPr>
          <a:xfrm rot="-5400000">
            <a:off x="-1582175" y="3548500"/>
            <a:ext cx="38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Solución propuesta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g27334eb04f0_0_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92516" y="1204890"/>
            <a:ext cx="3903426" cy="14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27334eb04f0_0_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4463" y="2796412"/>
            <a:ext cx="10383075" cy="188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8cd334e8c_0_62"/>
          <p:cNvSpPr txBox="1"/>
          <p:nvPr>
            <p:ph idx="12" type="sldNum"/>
          </p:nvPr>
        </p:nvSpPr>
        <p:spPr>
          <a:xfrm>
            <a:off x="9383485" y="645649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s-CL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47" name="Google Shape;147;g318cd334e8c_0_62"/>
          <p:cNvSpPr txBox="1"/>
          <p:nvPr/>
        </p:nvSpPr>
        <p:spPr>
          <a:xfrm rot="-5400000">
            <a:off x="-215985" y="3924418"/>
            <a:ext cx="108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Propósito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318cd334e8c_0_62"/>
          <p:cNvSpPr/>
          <p:nvPr/>
        </p:nvSpPr>
        <p:spPr>
          <a:xfrm>
            <a:off x="141627" y="1825690"/>
            <a:ext cx="426000" cy="3830700"/>
          </a:xfrm>
          <a:prstGeom prst="homePlate">
            <a:avLst>
              <a:gd fmla="val 30081" name="adj"/>
            </a:avLst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318cd334e8c_0_62"/>
          <p:cNvSpPr txBox="1"/>
          <p:nvPr/>
        </p:nvSpPr>
        <p:spPr>
          <a:xfrm rot="-5400000">
            <a:off x="-1582175" y="3548500"/>
            <a:ext cx="38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 agregado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g318cd334e8c_0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7450" y="345900"/>
            <a:ext cx="8037100" cy="542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1ee62746c0_0_7"/>
          <p:cNvSpPr txBox="1"/>
          <p:nvPr>
            <p:ph idx="12" type="sldNum"/>
          </p:nvPr>
        </p:nvSpPr>
        <p:spPr>
          <a:xfrm>
            <a:off x="9383485" y="645649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s-CL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56" name="Google Shape;156;g31ee62746c0_0_7"/>
          <p:cNvSpPr txBox="1"/>
          <p:nvPr/>
        </p:nvSpPr>
        <p:spPr>
          <a:xfrm rot="-5400000">
            <a:off x="-215985" y="3924418"/>
            <a:ext cx="108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Propósito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31ee62746c0_0_7"/>
          <p:cNvSpPr/>
          <p:nvPr/>
        </p:nvSpPr>
        <p:spPr>
          <a:xfrm>
            <a:off x="141627" y="1825690"/>
            <a:ext cx="426000" cy="3830700"/>
          </a:xfrm>
          <a:prstGeom prst="homePlate">
            <a:avLst>
              <a:gd fmla="val 30081" name="adj"/>
            </a:avLst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g31ee62746c0_0_7"/>
          <p:cNvSpPr txBox="1"/>
          <p:nvPr/>
        </p:nvSpPr>
        <p:spPr>
          <a:xfrm rot="-5400000">
            <a:off x="-1582175" y="3548500"/>
            <a:ext cx="38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 agregado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9" name="Google Shape;159;g31ee62746c0_0_7"/>
          <p:cNvGraphicFramePr/>
          <p:nvPr/>
        </p:nvGraphicFramePr>
        <p:xfrm>
          <a:off x="3339038" y="4701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{BA7371C2-4B6C-42AE-AFC9-8FAC5C8D329B}</a:tableStyleId>
              </a:tblPr>
              <a:tblGrid>
                <a:gridCol w="2974225"/>
                <a:gridCol w="3070200"/>
              </a:tblGrid>
              <a:tr h="42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>
                          <a:solidFill>
                            <a:schemeClr val="lt1"/>
                          </a:solidFill>
                        </a:rPr>
                        <a:t>Operación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>
                          <a:solidFill>
                            <a:schemeClr val="lt1"/>
                          </a:solidFill>
                        </a:rPr>
                        <a:t>Porcentaje de mejora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9900FF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/>
                        <a:t>Ship from Store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/>
                        <a:t>20% - 60%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9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/>
                        <a:t>Click &amp; Collect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/>
                        <a:t>30% - 80%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60" name="Google Shape;160;g31ee62746c0_0_7"/>
          <p:cNvGraphicFramePr/>
          <p:nvPr/>
        </p:nvGraphicFramePr>
        <p:xfrm>
          <a:off x="1057388" y="430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{BA7371C2-4B6C-42AE-AFC9-8FAC5C8D329B}</a:tableStyleId>
              </a:tblPr>
              <a:tblGrid>
                <a:gridCol w="2252650"/>
                <a:gridCol w="4158650"/>
                <a:gridCol w="4196450"/>
              </a:tblGrid>
              <a:tr h="44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>
                          <a:solidFill>
                            <a:schemeClr val="lt1"/>
                          </a:solidFill>
                        </a:rPr>
                        <a:t>Operación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>
                          <a:solidFill>
                            <a:schemeClr val="lt1"/>
                          </a:solidFill>
                        </a:rPr>
                        <a:t>Tiempo de entrega en Región Metropolitana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>
                          <a:solidFill>
                            <a:schemeClr val="lt1"/>
                          </a:solidFill>
                        </a:rPr>
                        <a:t>Tiempo de entrega en otras regiones.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9900FF"/>
                    </a:solidFill>
                  </a:tcPr>
                </a:tc>
              </a:tr>
              <a:tr h="26592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/>
                        <a:t>Situación actual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 hMerge="1"/>
                <a:tc hMerge="1"/>
              </a:tr>
              <a:tr h="265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/>
                        <a:t>Despacho a domicilio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/>
                        <a:t>2 a 4 días hábiles.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/>
                        <a:t>2 a 5 días hábiles.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72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/>
                        <a:t>Retiro en tienda</a:t>
                      </a:r>
                      <a:endParaRPr b="1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/>
                        <a:t>2 a 4 días hábiles.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/>
                        <a:t>2 a 7 días hábiles.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1875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>
                          <a:solidFill>
                            <a:schemeClr val="lt1"/>
                          </a:solidFill>
                        </a:rPr>
                        <a:t>Propuesta de solución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1C75"/>
                    </a:solidFill>
                  </a:tcPr>
                </a:tc>
                <a:tc hMerge="1"/>
                <a:tc hMerge="1"/>
              </a:tr>
              <a:tr h="72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>
                          <a:solidFill>
                            <a:schemeClr val="lt1"/>
                          </a:solidFill>
                        </a:rPr>
                        <a:t>Ship from Store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1C7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>
                          <a:solidFill>
                            <a:schemeClr val="lt1"/>
                          </a:solidFill>
                        </a:rPr>
                        <a:t>1 a 3 días hábiles.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1C7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>
                          <a:solidFill>
                            <a:schemeClr val="lt1"/>
                          </a:solidFill>
                        </a:rPr>
                        <a:t>1 a 3 días hábiles.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1C75"/>
                    </a:solidFill>
                  </a:tcPr>
                </a:tc>
              </a:tr>
              <a:tr h="72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>
                          <a:solidFill>
                            <a:schemeClr val="lt1"/>
                          </a:solidFill>
                        </a:rPr>
                        <a:t>Click &amp; Collect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1C7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>
                          <a:solidFill>
                            <a:schemeClr val="lt1"/>
                          </a:solidFill>
                        </a:rPr>
                        <a:t>1 a 4 días hábiles.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1C7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>
                          <a:solidFill>
                            <a:schemeClr val="lt1"/>
                          </a:solidFill>
                        </a:rPr>
                        <a:t>1 día hábil.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1C7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18cd334e8c_0_78"/>
          <p:cNvSpPr txBox="1"/>
          <p:nvPr>
            <p:ph idx="12" type="sldNum"/>
          </p:nvPr>
        </p:nvSpPr>
        <p:spPr>
          <a:xfrm>
            <a:off x="9448810" y="645649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s-CL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66" name="Google Shape;166;g318cd334e8c_0_78"/>
          <p:cNvSpPr txBox="1"/>
          <p:nvPr/>
        </p:nvSpPr>
        <p:spPr>
          <a:xfrm rot="-5400000">
            <a:off x="-215985" y="3924418"/>
            <a:ext cx="108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Propósito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318cd334e8c_0_78"/>
          <p:cNvSpPr/>
          <p:nvPr/>
        </p:nvSpPr>
        <p:spPr>
          <a:xfrm>
            <a:off x="141627" y="1825690"/>
            <a:ext cx="426000" cy="3830700"/>
          </a:xfrm>
          <a:prstGeom prst="homePlate">
            <a:avLst>
              <a:gd fmla="val 30081" name="adj"/>
            </a:avLst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g318cd334e8c_0_78"/>
          <p:cNvSpPr txBox="1"/>
          <p:nvPr/>
        </p:nvSpPr>
        <p:spPr>
          <a:xfrm rot="-5400000">
            <a:off x="-1582175" y="3548500"/>
            <a:ext cx="38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Impacto de la solución propuesta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g318cd334e8c_0_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83250" y="1042376"/>
            <a:ext cx="3089500" cy="477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318cd334e8c_0_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481" y="1354425"/>
            <a:ext cx="3089494" cy="477327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318cd334e8c_0_78"/>
          <p:cNvSpPr txBox="1"/>
          <p:nvPr/>
        </p:nvSpPr>
        <p:spPr>
          <a:xfrm>
            <a:off x="3119450" y="1795200"/>
            <a:ext cx="5500500" cy="3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1" marL="91440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Char char="○"/>
            </a:pPr>
            <a:r>
              <a:rPr lang="es-CL" sz="2000">
                <a:solidFill>
                  <a:srgbClr val="595959"/>
                </a:solidFill>
              </a:rPr>
              <a:t>Reducción de tiempos de entrega para ubicaciones alejadas y aumento de satisfacción del cliente.</a:t>
            </a:r>
            <a:endParaRPr sz="2000">
              <a:solidFill>
                <a:srgbClr val="595959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</a:endParaRPr>
          </a:p>
          <a:p>
            <a:pPr indent="-355600" lvl="1" marL="91440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Char char="○"/>
            </a:pPr>
            <a:r>
              <a:rPr lang="es-CL" sz="2000">
                <a:solidFill>
                  <a:srgbClr val="595959"/>
                </a:solidFill>
              </a:rPr>
              <a:t>Generación de puestos de trabajo para operadores logísticos provinciales/regionales.</a:t>
            </a:r>
            <a:endParaRPr sz="2000">
              <a:solidFill>
                <a:srgbClr val="595959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</a:endParaRPr>
          </a:p>
          <a:p>
            <a:pPr indent="-355600" lvl="1" marL="91440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Char char="○"/>
            </a:pPr>
            <a:r>
              <a:rPr lang="es-CL" sz="2000">
                <a:solidFill>
                  <a:srgbClr val="595959"/>
                </a:solidFill>
              </a:rPr>
              <a:t>Potenciamiento de tiendas Corona alejadas del radio metropolitano.</a:t>
            </a:r>
            <a:endParaRPr sz="2000">
              <a:solidFill>
                <a:srgbClr val="595959"/>
              </a:solidFill>
            </a:endParaRPr>
          </a:p>
        </p:txBody>
      </p:sp>
      <p:sp>
        <p:nvSpPr>
          <p:cNvPr id="172" name="Google Shape;172;g318cd334e8c_0_78"/>
          <p:cNvSpPr txBox="1"/>
          <p:nvPr>
            <p:ph type="title"/>
          </p:nvPr>
        </p:nvSpPr>
        <p:spPr>
          <a:xfrm>
            <a:off x="847350" y="654700"/>
            <a:ext cx="5626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</a:pPr>
            <a:r>
              <a:rPr lang="es-CL" sz="3200"/>
              <a:t>Impactos de la solución</a:t>
            </a:r>
            <a:endParaRPr sz="3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0e1ea81093_0_30"/>
          <p:cNvSpPr txBox="1"/>
          <p:nvPr>
            <p:ph idx="12" type="sldNum"/>
          </p:nvPr>
        </p:nvSpPr>
        <p:spPr>
          <a:xfrm>
            <a:off x="9383485" y="645649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s-CL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78" name="Google Shape;178;g30e1ea81093_0_30"/>
          <p:cNvSpPr txBox="1"/>
          <p:nvPr/>
        </p:nvSpPr>
        <p:spPr>
          <a:xfrm rot="-5400000">
            <a:off x="-215985" y="3924418"/>
            <a:ext cx="108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Propósito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30e1ea81093_0_30"/>
          <p:cNvSpPr/>
          <p:nvPr/>
        </p:nvSpPr>
        <p:spPr>
          <a:xfrm>
            <a:off x="141627" y="1825690"/>
            <a:ext cx="426000" cy="3830700"/>
          </a:xfrm>
          <a:prstGeom prst="homePlate">
            <a:avLst>
              <a:gd fmla="val 30081" name="adj"/>
            </a:avLst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30e1ea81093_0_30"/>
          <p:cNvSpPr txBox="1"/>
          <p:nvPr/>
        </p:nvSpPr>
        <p:spPr>
          <a:xfrm rot="-5400000">
            <a:off x="-1582175" y="3548500"/>
            <a:ext cx="381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Unidades de competencia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g30e1ea81093_0_30"/>
          <p:cNvSpPr txBox="1"/>
          <p:nvPr>
            <p:ph type="title"/>
          </p:nvPr>
        </p:nvSpPr>
        <p:spPr>
          <a:xfrm>
            <a:off x="847350" y="654700"/>
            <a:ext cx="5626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</a:pPr>
            <a:r>
              <a:rPr lang="es-CL" sz="3200"/>
              <a:t>Unidades de competencia</a:t>
            </a:r>
            <a:endParaRPr sz="3200"/>
          </a:p>
        </p:txBody>
      </p:sp>
      <p:pic>
        <p:nvPicPr>
          <p:cNvPr id="182" name="Google Shape;182;g30e1ea81093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1950" y="1262825"/>
            <a:ext cx="8648100" cy="433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2021-08-18T16:12:12Z</dcterms:created>
  <dc:creator>Valentina Paz Rojas Vigueras</dc:creator>
</cp:coreProperties>
</file>